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259" r:id="rId5"/>
    <p:sldId id="263" r:id="rId6"/>
    <p:sldId id="257" r:id="rId7"/>
    <p:sldId id="266" r:id="rId8"/>
    <p:sldId id="267" r:id="rId9"/>
    <p:sldId id="265" r:id="rId10"/>
    <p:sldId id="269" r:id="rId11"/>
    <p:sldId id="270" r:id="rId12"/>
    <p:sldId id="258" r:id="rId13"/>
    <p:sldId id="260" r:id="rId14"/>
    <p:sldId id="264"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74" d="100"/>
          <a:sy n="74" d="100"/>
        </p:scale>
        <p:origin x="3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dirty="0"/>
              <a:t>Rice Island Caspian Tern Abundance 4/7 - 6/7 </a:t>
            </a:r>
          </a:p>
        </c:rich>
      </c:tx>
      <c:layout>
        <c:manualLayout>
          <c:xMode val="edge"/>
          <c:yMode val="edge"/>
          <c:x val="0.15328921438898216"/>
          <c:y val="4.2668846021776431E-2"/>
        </c:manualLayout>
      </c:layout>
      <c:overlay val="0"/>
      <c:spPr>
        <a:noFill/>
        <a:ln>
          <a:noFill/>
        </a:ln>
        <a:effectLst/>
      </c:spPr>
      <c:txPr>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v>CATE AM</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FFU_Daily_Data_Sheet_0!$A$28:$A$54</c:f>
              <c:numCache>
                <c:formatCode>m/d;@</c:formatCode>
                <c:ptCount val="27"/>
                <c:pt idx="0">
                  <c:v>44658.801955636598</c:v>
                </c:pt>
                <c:pt idx="1">
                  <c:v>44664.871875578698</c:v>
                </c:pt>
                <c:pt idx="2">
                  <c:v>44670.870683449102</c:v>
                </c:pt>
                <c:pt idx="3">
                  <c:v>44670.943579988401</c:v>
                </c:pt>
                <c:pt idx="4">
                  <c:v>44673.689027314802</c:v>
                </c:pt>
                <c:pt idx="5">
                  <c:v>44673.691252835597</c:v>
                </c:pt>
                <c:pt idx="6">
                  <c:v>44678.738900092598</c:v>
                </c:pt>
                <c:pt idx="7">
                  <c:v>44679.7726223727</c:v>
                </c:pt>
                <c:pt idx="8">
                  <c:v>44684.625816238397</c:v>
                </c:pt>
                <c:pt idx="9">
                  <c:v>44686.167357291699</c:v>
                </c:pt>
                <c:pt idx="10">
                  <c:v>44691.816629305598</c:v>
                </c:pt>
                <c:pt idx="11">
                  <c:v>44693.998743912001</c:v>
                </c:pt>
                <c:pt idx="12">
                  <c:v>44694.733411388901</c:v>
                </c:pt>
                <c:pt idx="13">
                  <c:v>44697</c:v>
                </c:pt>
                <c:pt idx="14">
                  <c:v>44700.863966759302</c:v>
                </c:pt>
                <c:pt idx="15">
                  <c:v>44701.672307187502</c:v>
                </c:pt>
                <c:pt idx="16">
                  <c:v>44704</c:v>
                </c:pt>
                <c:pt idx="17">
                  <c:v>44705.981297905098</c:v>
                </c:pt>
                <c:pt idx="18">
                  <c:v>44706.8230360417</c:v>
                </c:pt>
                <c:pt idx="19">
                  <c:v>44707.606881400498</c:v>
                </c:pt>
                <c:pt idx="20">
                  <c:v>44708.135027291697</c:v>
                </c:pt>
                <c:pt idx="21">
                  <c:v>44708.605784421299</c:v>
                </c:pt>
                <c:pt idx="22">
                  <c:v>44709.2845930556</c:v>
                </c:pt>
                <c:pt idx="23">
                  <c:v>44710</c:v>
                </c:pt>
                <c:pt idx="24">
                  <c:v>44711.537912928201</c:v>
                </c:pt>
                <c:pt idx="25">
                  <c:v>44712.577493830999</c:v>
                </c:pt>
                <c:pt idx="26">
                  <c:v>44713.537062546297</c:v>
                </c:pt>
              </c:numCache>
            </c:numRef>
          </c:cat>
          <c:val>
            <c:numRef>
              <c:f>FFU_Daily_Data_Sheet_0!$E$28:$E$54</c:f>
              <c:numCache>
                <c:formatCode>General</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3500</c:v>
                </c:pt>
                <c:pt idx="17">
                  <c:v>3500</c:v>
                </c:pt>
                <c:pt idx="18">
                  <c:v>2500</c:v>
                </c:pt>
                <c:pt idx="19">
                  <c:v>2000</c:v>
                </c:pt>
                <c:pt idx="20">
                  <c:v>1500</c:v>
                </c:pt>
                <c:pt idx="21">
                  <c:v>1000</c:v>
                </c:pt>
                <c:pt idx="22">
                  <c:v>500</c:v>
                </c:pt>
                <c:pt idx="23">
                  <c:v>350</c:v>
                </c:pt>
                <c:pt idx="24">
                  <c:v>400</c:v>
                </c:pt>
                <c:pt idx="25">
                  <c:v>200</c:v>
                </c:pt>
                <c:pt idx="26">
                  <c:v>100</c:v>
                </c:pt>
              </c:numCache>
            </c:numRef>
          </c:val>
          <c:extLst>
            <c:ext xmlns:c16="http://schemas.microsoft.com/office/drawing/2014/chart" uri="{C3380CC4-5D6E-409C-BE32-E72D297353CC}">
              <c16:uniqueId val="{00000000-842F-4208-BC38-E6DD61FB2FB2}"/>
            </c:ext>
          </c:extLst>
        </c:ser>
        <c:ser>
          <c:idx val="2"/>
          <c:order val="2"/>
          <c:tx>
            <c:v>CATE PM</c:v>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FFU_Daily_Data_Sheet_0!$D$28:$D$54</c:f>
              <c:numCache>
                <c:formatCode>General</c:formatCode>
                <c:ptCount val="27"/>
                <c:pt idx="0">
                  <c:v>0</c:v>
                </c:pt>
                <c:pt idx="1">
                  <c:v>35</c:v>
                </c:pt>
                <c:pt idx="2">
                  <c:v>0</c:v>
                </c:pt>
                <c:pt idx="3">
                  <c:v>0</c:v>
                </c:pt>
                <c:pt idx="4">
                  <c:v>0</c:v>
                </c:pt>
                <c:pt idx="5">
                  <c:v>1000</c:v>
                </c:pt>
                <c:pt idx="6">
                  <c:v>5</c:v>
                </c:pt>
                <c:pt idx="7">
                  <c:v>30</c:v>
                </c:pt>
                <c:pt idx="8">
                  <c:v>200</c:v>
                </c:pt>
                <c:pt idx="9">
                  <c:v>250</c:v>
                </c:pt>
                <c:pt idx="10">
                  <c:v>90</c:v>
                </c:pt>
                <c:pt idx="11">
                  <c:v>500</c:v>
                </c:pt>
                <c:pt idx="12">
                  <c:v>50</c:v>
                </c:pt>
                <c:pt idx="13">
                  <c:v>200</c:v>
                </c:pt>
                <c:pt idx="14">
                  <c:v>310</c:v>
                </c:pt>
                <c:pt idx="15">
                  <c:v>114</c:v>
                </c:pt>
                <c:pt idx="16">
                  <c:v>3000</c:v>
                </c:pt>
                <c:pt idx="17">
                  <c:v>2500</c:v>
                </c:pt>
                <c:pt idx="18">
                  <c:v>2500</c:v>
                </c:pt>
                <c:pt idx="19">
                  <c:v>220</c:v>
                </c:pt>
                <c:pt idx="20">
                  <c:v>300</c:v>
                </c:pt>
                <c:pt idx="21">
                  <c:v>100</c:v>
                </c:pt>
                <c:pt idx="22">
                  <c:v>1000</c:v>
                </c:pt>
                <c:pt idx="23">
                  <c:v>750</c:v>
                </c:pt>
                <c:pt idx="24">
                  <c:v>500</c:v>
                </c:pt>
                <c:pt idx="25">
                  <c:v>500</c:v>
                </c:pt>
                <c:pt idx="26">
                  <c:v>300</c:v>
                </c:pt>
              </c:numCache>
            </c:numRef>
          </c:val>
          <c:extLst>
            <c:ext xmlns:c16="http://schemas.microsoft.com/office/drawing/2014/chart" uri="{C3380CC4-5D6E-409C-BE32-E72D297353CC}">
              <c16:uniqueId val="{00000001-842F-4208-BC38-E6DD61FB2FB2}"/>
            </c:ext>
          </c:extLst>
        </c:ser>
        <c:dLbls>
          <c:showLegendKey val="0"/>
          <c:showVal val="0"/>
          <c:showCatName val="0"/>
          <c:showSerName val="0"/>
          <c:showPercent val="0"/>
          <c:showBubbleSize val="0"/>
        </c:dLbls>
        <c:gapWidth val="100"/>
        <c:overlap val="-24"/>
        <c:axId val="594046511"/>
        <c:axId val="594042351"/>
        <c:extLst>
          <c:ext xmlns:c15="http://schemas.microsoft.com/office/drawing/2012/chart" uri="{02D57815-91ED-43cb-92C2-25804820EDAC}">
            <c15:filteredBarSeries>
              <c15:ser>
                <c:idx val="1"/>
                <c:order val="1"/>
                <c:tx>
                  <c:v>CATE Scrape Fill</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extLst>
                      <c:ext uri="{02D57815-91ED-43cb-92C2-25804820EDAC}">
                        <c15:formulaRef>
                          <c15:sqref>FFU_Daily_Data_Sheet_0!$F$28:$F$54</c15:sqref>
                        </c15:formulaRef>
                      </c:ext>
                    </c:extLst>
                    <c:numCache>
                      <c:formatCode>General</c:formatCode>
                      <c:ptCount val="27"/>
                      <c:pt idx="10">
                        <c:v>110</c:v>
                      </c:pt>
                      <c:pt idx="14">
                        <c:v>310</c:v>
                      </c:pt>
                      <c:pt idx="15">
                        <c:v>115</c:v>
                      </c:pt>
                      <c:pt idx="16">
                        <c:v>250</c:v>
                      </c:pt>
                      <c:pt idx="17">
                        <c:v>220</c:v>
                      </c:pt>
                      <c:pt idx="18">
                        <c:v>262</c:v>
                      </c:pt>
                      <c:pt idx="19">
                        <c:v>150</c:v>
                      </c:pt>
                      <c:pt idx="20">
                        <c:v>30</c:v>
                      </c:pt>
                      <c:pt idx="21">
                        <c:v>0</c:v>
                      </c:pt>
                      <c:pt idx="22">
                        <c:v>3</c:v>
                      </c:pt>
                      <c:pt idx="23">
                        <c:v>0</c:v>
                      </c:pt>
                      <c:pt idx="24">
                        <c:v>0</c:v>
                      </c:pt>
                      <c:pt idx="25">
                        <c:v>0</c:v>
                      </c:pt>
                      <c:pt idx="26">
                        <c:v>0</c:v>
                      </c:pt>
                    </c:numCache>
                  </c:numRef>
                </c:val>
                <c:extLst>
                  <c:ext xmlns:c16="http://schemas.microsoft.com/office/drawing/2014/chart" uri="{C3380CC4-5D6E-409C-BE32-E72D297353CC}">
                    <c16:uniqueId val="{00000002-842F-4208-BC38-E6DD61FB2FB2}"/>
                  </c:ext>
                </c:extLst>
              </c15:ser>
            </c15:filteredBarSeries>
          </c:ext>
        </c:extLst>
      </c:barChart>
      <c:dateAx>
        <c:axId val="594046511"/>
        <c:scaling>
          <c:orientation val="minMax"/>
        </c:scaling>
        <c:delete val="0"/>
        <c:axPos val="b"/>
        <c:numFmt formatCode="m/d;@"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594042351"/>
        <c:crosses val="autoZero"/>
        <c:auto val="1"/>
        <c:lblOffset val="100"/>
        <c:baseTimeUnit val="days"/>
      </c:dateAx>
      <c:valAx>
        <c:axId val="59404235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594046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cap="none" spc="20" baseline="0">
                <a:solidFill>
                  <a:sysClr val="windowText" lastClr="000000"/>
                </a:solidFill>
                <a:latin typeface="+mn-lt"/>
                <a:ea typeface="+mn-ea"/>
                <a:cs typeface="+mn-cs"/>
              </a:defRPr>
            </a:pPr>
            <a:r>
              <a:rPr lang="en-US" sz="3200">
                <a:solidFill>
                  <a:sysClr val="windowText" lastClr="000000"/>
                </a:solidFill>
              </a:rPr>
              <a:t>ESI CATE Abundance</a:t>
            </a:r>
          </a:p>
        </c:rich>
      </c:tx>
      <c:overlay val="0"/>
      <c:spPr>
        <a:noFill/>
        <a:ln>
          <a:noFill/>
        </a:ln>
        <a:effectLst/>
      </c:spPr>
      <c:txPr>
        <a:bodyPr rot="0" spcFirstLastPara="1" vertOverflow="ellipsis" vert="horz" wrap="square" anchor="ctr" anchorCtr="1"/>
        <a:lstStyle/>
        <a:p>
          <a:pPr>
            <a:defRPr sz="3200" b="0" i="0" u="none" strike="noStrike" kern="1200" cap="none" spc="2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v>CATE Off Colony</c:v>
          </c:tx>
          <c:spPr>
            <a:solidFill>
              <a:schemeClr val="tx2"/>
            </a:soli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numRef>
              <c:f>FFU_Daily_Data_Sheet_0!$A$2:$A$16</c:f>
              <c:numCache>
                <c:formatCode>m/d;@</c:formatCode>
                <c:ptCount val="15"/>
                <c:pt idx="0">
                  <c:v>44649.917207476901</c:v>
                </c:pt>
                <c:pt idx="1">
                  <c:v>44650.802417280102</c:v>
                </c:pt>
                <c:pt idx="2">
                  <c:v>44652.009109479201</c:v>
                </c:pt>
                <c:pt idx="3">
                  <c:v>44658.801138020797</c:v>
                </c:pt>
                <c:pt idx="4">
                  <c:v>44658.802529004599</c:v>
                </c:pt>
                <c:pt idx="5">
                  <c:v>44665.808521041698</c:v>
                </c:pt>
                <c:pt idx="6">
                  <c:v>44670.656894444401</c:v>
                </c:pt>
                <c:pt idx="7">
                  <c:v>44676.812990879604</c:v>
                </c:pt>
                <c:pt idx="8">
                  <c:v>44684.899322141202</c:v>
                </c:pt>
                <c:pt idx="9">
                  <c:v>44689</c:v>
                </c:pt>
                <c:pt idx="10">
                  <c:v>44692.791387430603</c:v>
                </c:pt>
                <c:pt idx="11">
                  <c:v>44707.907363645798</c:v>
                </c:pt>
                <c:pt idx="12">
                  <c:v>44710.999963993097</c:v>
                </c:pt>
                <c:pt idx="13">
                  <c:v>44714</c:v>
                </c:pt>
                <c:pt idx="14">
                  <c:v>44719</c:v>
                </c:pt>
              </c:numCache>
            </c:numRef>
          </c:cat>
          <c:val>
            <c:numRef>
              <c:f>FFU_Daily_Data_Sheet_0!$D$2:$D$16</c:f>
              <c:numCache>
                <c:formatCode>General</c:formatCode>
                <c:ptCount val="15"/>
                <c:pt idx="0">
                  <c:v>1</c:v>
                </c:pt>
                <c:pt idx="1">
                  <c:v>0</c:v>
                </c:pt>
                <c:pt idx="2">
                  <c:v>2</c:v>
                </c:pt>
                <c:pt idx="3">
                  <c:v>55</c:v>
                </c:pt>
                <c:pt idx="4">
                  <c:v>50</c:v>
                </c:pt>
                <c:pt idx="5">
                  <c:v>100</c:v>
                </c:pt>
                <c:pt idx="6">
                  <c:v>300</c:v>
                </c:pt>
                <c:pt idx="7">
                  <c:v>250</c:v>
                </c:pt>
                <c:pt idx="8">
                  <c:v>600</c:v>
                </c:pt>
                <c:pt idx="10">
                  <c:v>400</c:v>
                </c:pt>
                <c:pt idx="11">
                  <c:v>300</c:v>
                </c:pt>
                <c:pt idx="12">
                  <c:v>450</c:v>
                </c:pt>
                <c:pt idx="13">
                  <c:v>380</c:v>
                </c:pt>
                <c:pt idx="14">
                  <c:v>280</c:v>
                </c:pt>
              </c:numCache>
            </c:numRef>
          </c:val>
          <c:extLst>
            <c:ext xmlns:c16="http://schemas.microsoft.com/office/drawing/2014/chart" uri="{C3380CC4-5D6E-409C-BE32-E72D297353CC}">
              <c16:uniqueId val="{00000000-AF41-48C1-83CC-F96ECF654A9D}"/>
            </c:ext>
          </c:extLst>
        </c:ser>
        <c:ser>
          <c:idx val="1"/>
          <c:order val="1"/>
          <c:tx>
            <c:v>CATE Colony</c:v>
          </c:tx>
          <c:spPr>
            <a:solidFill>
              <a:srgbClr val="FF0000"/>
            </a:soli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Pt>
            <c:idx val="9"/>
            <c:invertIfNegative val="0"/>
            <c:bubble3D val="0"/>
            <c:spPr>
              <a:solidFill>
                <a:srgbClr val="FF0000"/>
              </a:solidFill>
              <a:ln w="9525" cap="flat" cmpd="sng" algn="ctr">
                <a:solidFill>
                  <a:srgbClr val="FF0000"/>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2-AF41-48C1-83CC-F96ECF654A9D}"/>
              </c:ext>
            </c:extLst>
          </c:dPt>
          <c:cat>
            <c:numRef>
              <c:f>FFU_Daily_Data_Sheet_0!$A$2:$A$16</c:f>
              <c:numCache>
                <c:formatCode>m/d;@</c:formatCode>
                <c:ptCount val="15"/>
                <c:pt idx="0">
                  <c:v>44649.917207476901</c:v>
                </c:pt>
                <c:pt idx="1">
                  <c:v>44650.802417280102</c:v>
                </c:pt>
                <c:pt idx="2">
                  <c:v>44652.009109479201</c:v>
                </c:pt>
                <c:pt idx="3">
                  <c:v>44658.801138020797</c:v>
                </c:pt>
                <c:pt idx="4">
                  <c:v>44658.802529004599</c:v>
                </c:pt>
                <c:pt idx="5">
                  <c:v>44665.808521041698</c:v>
                </c:pt>
                <c:pt idx="6">
                  <c:v>44670.656894444401</c:v>
                </c:pt>
                <c:pt idx="7">
                  <c:v>44676.812990879604</c:v>
                </c:pt>
                <c:pt idx="8">
                  <c:v>44684.899322141202</c:v>
                </c:pt>
                <c:pt idx="9">
                  <c:v>44689</c:v>
                </c:pt>
                <c:pt idx="10">
                  <c:v>44692.791387430603</c:v>
                </c:pt>
                <c:pt idx="11">
                  <c:v>44707.907363645798</c:v>
                </c:pt>
                <c:pt idx="12">
                  <c:v>44710.999963993097</c:v>
                </c:pt>
                <c:pt idx="13">
                  <c:v>44714</c:v>
                </c:pt>
                <c:pt idx="14">
                  <c:v>44719</c:v>
                </c:pt>
              </c:numCache>
            </c:numRef>
          </c:cat>
          <c:val>
            <c:numRef>
              <c:f>FFU_Daily_Data_Sheet_0!$E$2:$E$16</c:f>
              <c:numCache>
                <c:formatCode>General</c:formatCode>
                <c:ptCount val="15"/>
                <c:pt idx="0">
                  <c:v>0</c:v>
                </c:pt>
                <c:pt idx="1">
                  <c:v>0</c:v>
                </c:pt>
                <c:pt idx="2">
                  <c:v>0</c:v>
                </c:pt>
                <c:pt idx="3">
                  <c:v>0</c:v>
                </c:pt>
                <c:pt idx="4">
                  <c:v>0</c:v>
                </c:pt>
                <c:pt idx="5">
                  <c:v>0</c:v>
                </c:pt>
                <c:pt idx="6">
                  <c:v>0</c:v>
                </c:pt>
                <c:pt idx="7">
                  <c:v>0</c:v>
                </c:pt>
                <c:pt idx="8">
                  <c:v>0</c:v>
                </c:pt>
                <c:pt idx="9">
                  <c:v>859</c:v>
                </c:pt>
                <c:pt idx="10">
                  <c:v>0</c:v>
                </c:pt>
                <c:pt idx="11">
                  <c:v>600</c:v>
                </c:pt>
                <c:pt idx="12">
                  <c:v>500</c:v>
                </c:pt>
                <c:pt idx="13">
                  <c:v>0</c:v>
                </c:pt>
                <c:pt idx="14">
                  <c:v>130</c:v>
                </c:pt>
              </c:numCache>
            </c:numRef>
          </c:val>
          <c:extLst>
            <c:ext xmlns:c16="http://schemas.microsoft.com/office/drawing/2014/chart" uri="{C3380CC4-5D6E-409C-BE32-E72D297353CC}">
              <c16:uniqueId val="{00000003-AF41-48C1-83CC-F96ECF654A9D}"/>
            </c:ext>
          </c:extLst>
        </c:ser>
        <c:dLbls>
          <c:showLegendKey val="0"/>
          <c:showVal val="0"/>
          <c:showCatName val="0"/>
          <c:showSerName val="0"/>
          <c:showPercent val="0"/>
          <c:showBubbleSize val="0"/>
        </c:dLbls>
        <c:gapWidth val="0"/>
        <c:overlap val="-92"/>
        <c:axId val="708731279"/>
        <c:axId val="708739599"/>
      </c:barChart>
      <c:dateAx>
        <c:axId val="708731279"/>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08739599"/>
        <c:crosses val="autoZero"/>
        <c:auto val="1"/>
        <c:lblOffset val="100"/>
        <c:baseTimeUnit val="days"/>
      </c:dateAx>
      <c:valAx>
        <c:axId val="7087395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08731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ysClr val="window" lastClr="FFFFFF">
        <a:lumMod val="75000"/>
      </a:sys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645F-B6D1-4A31-A499-41C7BE461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AF542A-2B7A-40AD-98CF-004495F1DC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3BFB07-9FA6-4703-A337-EA6B6353FEA5}"/>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0459073A-97BA-4A1A-8F7A-27E5A5CD3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EAE69-6C49-4764-BA6A-0DC26C5707B6}"/>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394352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7B5B-F6F9-48A1-9CB6-4FFE4D3AF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0DB7EE-4836-49CC-9EA7-101B815B0A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FAB45-C927-4495-9D48-55A60476ACCA}"/>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D808D90B-229D-446A-B737-B7EA283F5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9419-840F-45E8-9897-CC083A43BB76}"/>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156281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8912EC-3FB7-48FF-8A16-06031DB49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0F36AA-1CE6-48FF-BED6-E37F33B769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3E914-18D6-4D84-A36F-0AF50F191888}"/>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75C309A9-211F-40E7-9BD7-1EE8AE0C6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DD2AD-CF13-408D-8CDB-31544BB3EBF7}"/>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384643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15DC-5E36-4943-82F5-3BB96DB47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D48FD-09C7-4BFF-8482-FBA63174C7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3154A-2097-49E8-8A19-FEF68EDF4479}"/>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8D662489-E234-4ACE-8B34-8E244424F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26CEA-751D-428E-B1F4-7C052326591C}"/>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228368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CFE4-2001-451A-BBA6-6FC9C49C69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C360CA-3618-4013-B6BF-617E3A996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646CE-90B3-4A00-9F00-F946E68CEE49}"/>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A5B3670A-411F-40EB-81BC-36EF8E1E8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48F59-4004-4AD4-96AE-4AE6D303EB8C}"/>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361030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9869-9713-400B-8924-F548547C0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B519C-0DF0-4351-87BA-971822818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607A7-23F4-431B-AB37-DF49D32F73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3594C-8008-41C0-B01F-6151F12B2706}"/>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6" name="Footer Placeholder 5">
            <a:extLst>
              <a:ext uri="{FF2B5EF4-FFF2-40B4-BE49-F238E27FC236}">
                <a16:creationId xmlns:a16="http://schemas.microsoft.com/office/drawing/2014/main" id="{58AD6625-F95F-48A8-9605-3A16BC4C4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A5407-A545-4D0B-8F2B-EEE20D9544AC}"/>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388844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82B7-D4B6-43C2-8075-54847157A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D9639A-1E05-4D89-84D9-CC40DC117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B0EDC-23E1-448A-A17C-A5E14EA1F2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25212F-BA07-43AF-BC51-951AF0CF0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9A1BC-DC24-49DA-BC46-B87A838885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FB5ED0-A4F2-452B-BE8B-65735F5EEA7A}"/>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8" name="Footer Placeholder 7">
            <a:extLst>
              <a:ext uri="{FF2B5EF4-FFF2-40B4-BE49-F238E27FC236}">
                <a16:creationId xmlns:a16="http://schemas.microsoft.com/office/drawing/2014/main" id="{196BCBE8-AD8F-480E-86E7-D09E16E3CD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86E00B-9F0D-4338-A2EF-F7438E269CF0}"/>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172364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FDE-FECF-4338-9C73-BE0D132704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C14794-8A3A-4BBC-B7B7-E8EBD0D74601}"/>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4" name="Footer Placeholder 3">
            <a:extLst>
              <a:ext uri="{FF2B5EF4-FFF2-40B4-BE49-F238E27FC236}">
                <a16:creationId xmlns:a16="http://schemas.microsoft.com/office/drawing/2014/main" id="{9047980A-8856-40E9-BC7D-860405AEB6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44FFA-BDA3-4FB6-9206-06EF222375DE}"/>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280066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EE4DE-7E2E-434A-9CF1-EA02FB13A2BB}"/>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3" name="Footer Placeholder 2">
            <a:extLst>
              <a:ext uri="{FF2B5EF4-FFF2-40B4-BE49-F238E27FC236}">
                <a16:creationId xmlns:a16="http://schemas.microsoft.com/office/drawing/2014/main" id="{19931AC4-64F4-47DF-80F8-BE0839642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7BC3A9-DC1F-47A5-BFE8-842CBEF34652}"/>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26911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0B4F-FBBA-40CE-ACFE-3394E6588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0A1A6-B688-4B78-8B6F-2568F4A2BB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59FFB-195E-40B8-BD12-3021E7932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8D369A-ADE3-4458-B3B9-85557839681A}"/>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6" name="Footer Placeholder 5">
            <a:extLst>
              <a:ext uri="{FF2B5EF4-FFF2-40B4-BE49-F238E27FC236}">
                <a16:creationId xmlns:a16="http://schemas.microsoft.com/office/drawing/2014/main" id="{17E0FB46-CFEE-428B-A09D-E297029D4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CE499-E705-48E7-835D-7ADD17FC0915}"/>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10772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116C-9B21-40B8-875B-FF1459EAD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CAD800-C2C6-4F26-921A-0C0B5792E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1A4C33-FC78-4490-8118-5763703A6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12490-0296-4025-9715-90363D5842CA}"/>
              </a:ext>
            </a:extLst>
          </p:cNvPr>
          <p:cNvSpPr>
            <a:spLocks noGrp="1"/>
          </p:cNvSpPr>
          <p:nvPr>
            <p:ph type="dt" sz="half" idx="10"/>
          </p:nvPr>
        </p:nvSpPr>
        <p:spPr/>
        <p:txBody>
          <a:bodyPr/>
          <a:lstStyle/>
          <a:p>
            <a:fld id="{FAD55180-A48A-4C97-9D32-F02D5E154CAF}" type="datetimeFigureOut">
              <a:rPr lang="en-US" smtClean="0"/>
              <a:t>6/9/2022</a:t>
            </a:fld>
            <a:endParaRPr lang="en-US"/>
          </a:p>
        </p:txBody>
      </p:sp>
      <p:sp>
        <p:nvSpPr>
          <p:cNvPr id="6" name="Footer Placeholder 5">
            <a:extLst>
              <a:ext uri="{FF2B5EF4-FFF2-40B4-BE49-F238E27FC236}">
                <a16:creationId xmlns:a16="http://schemas.microsoft.com/office/drawing/2014/main" id="{EAE97203-7F2D-4521-BE83-E393CC5B0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E36CC-30C2-433E-B725-CD151CEE7FE1}"/>
              </a:ext>
            </a:extLst>
          </p:cNvPr>
          <p:cNvSpPr>
            <a:spLocks noGrp="1"/>
          </p:cNvSpPr>
          <p:nvPr>
            <p:ph type="sldNum" sz="quarter" idx="12"/>
          </p:nvPr>
        </p:nvSpPr>
        <p:spPr/>
        <p:txBody>
          <a:bodyPr/>
          <a:lstStyle/>
          <a:p>
            <a:fld id="{926DF290-EE52-47F0-AAA4-CA0584675D64}" type="slidenum">
              <a:rPr lang="en-US" smtClean="0"/>
              <a:t>‹#›</a:t>
            </a:fld>
            <a:endParaRPr lang="en-US"/>
          </a:p>
        </p:txBody>
      </p:sp>
    </p:spTree>
    <p:extLst>
      <p:ext uri="{BB962C8B-B14F-4D97-AF65-F5344CB8AC3E}">
        <p14:creationId xmlns:p14="http://schemas.microsoft.com/office/powerpoint/2010/main" val="229784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CFBFD8-C882-46A1-A194-A006D4816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31BE7-4C21-47ED-BA40-6FEBBED45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5C635-F280-4AF7-B834-EE45D8CF0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55180-A48A-4C97-9D32-F02D5E154CAF}" type="datetimeFigureOut">
              <a:rPr lang="en-US" smtClean="0"/>
              <a:t>6/9/2022</a:t>
            </a:fld>
            <a:endParaRPr lang="en-US"/>
          </a:p>
        </p:txBody>
      </p:sp>
      <p:sp>
        <p:nvSpPr>
          <p:cNvPr id="5" name="Footer Placeholder 4">
            <a:extLst>
              <a:ext uri="{FF2B5EF4-FFF2-40B4-BE49-F238E27FC236}">
                <a16:creationId xmlns:a16="http://schemas.microsoft.com/office/drawing/2014/main" id="{2DCA0F9C-54C9-4FE0-B277-FE74A2525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234B1-03D5-4AE2-B948-51B2451E28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DF290-EE52-47F0-AAA4-CA0584675D64}" type="slidenum">
              <a:rPr lang="en-US" smtClean="0"/>
              <a:t>‹#›</a:t>
            </a:fld>
            <a:endParaRPr lang="en-US"/>
          </a:p>
        </p:txBody>
      </p:sp>
    </p:spTree>
    <p:extLst>
      <p:ext uri="{BB962C8B-B14F-4D97-AF65-F5344CB8AC3E}">
        <p14:creationId xmlns:p14="http://schemas.microsoft.com/office/powerpoint/2010/main" val="3966138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337D18-E19B-4464-9F2A-04318CC16197}"/>
              </a:ext>
            </a:extLst>
          </p:cNvPr>
          <p:cNvPicPr>
            <a:picLocks noChangeAspect="1"/>
          </p:cNvPicPr>
          <p:nvPr/>
        </p:nvPicPr>
        <p:blipFill rotWithShape="1">
          <a:blip r:embed="rId2"/>
          <a:srcRect t="23517" b="13286"/>
          <a:stretch/>
        </p:blipFill>
        <p:spPr>
          <a:xfrm>
            <a:off x="4038603" y="10"/>
            <a:ext cx="8160022"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F52D20B-F4AF-4D32-AA0E-16D9252BD66D}"/>
              </a:ext>
            </a:extLst>
          </p:cNvPr>
          <p:cNvSpPr>
            <a:spLocks noGrp="1"/>
          </p:cNvSpPr>
          <p:nvPr>
            <p:ph type="ctrTitle"/>
          </p:nvPr>
        </p:nvSpPr>
        <p:spPr>
          <a:xfrm>
            <a:off x="0" y="2652436"/>
            <a:ext cx="3780890" cy="3531403"/>
          </a:xfrm>
        </p:spPr>
        <p:txBody>
          <a:bodyPr anchor="t">
            <a:normAutofit/>
          </a:bodyPr>
          <a:lstStyle/>
          <a:p>
            <a:pPr algn="r"/>
            <a:r>
              <a:rPr lang="en-US" sz="4000" dirty="0">
                <a:solidFill>
                  <a:srgbClr val="FFFFFF"/>
                </a:solidFill>
              </a:rPr>
              <a:t> </a:t>
            </a:r>
            <a:br>
              <a:rPr lang="en-US" sz="4000" dirty="0">
                <a:solidFill>
                  <a:srgbClr val="FFFFFF"/>
                </a:solidFill>
              </a:rPr>
            </a:br>
            <a:r>
              <a:rPr lang="en-US" sz="4000" dirty="0">
                <a:solidFill>
                  <a:srgbClr val="FFFFFF"/>
                </a:solidFill>
              </a:rPr>
              <a:t> Estuary Avian  </a:t>
            </a:r>
            <a:br>
              <a:rPr lang="en-US" sz="4000" dirty="0">
                <a:solidFill>
                  <a:srgbClr val="FFFFFF"/>
                </a:solidFill>
              </a:rPr>
            </a:br>
            <a:r>
              <a:rPr lang="en-US" sz="4000" dirty="0">
                <a:solidFill>
                  <a:srgbClr val="FFFFFF"/>
                </a:solidFill>
              </a:rPr>
              <a:t>ESI </a:t>
            </a:r>
            <a:r>
              <a:rPr lang="en-US" sz="4000" dirty="0">
                <a:solidFill>
                  <a:srgbClr val="FFFFFF"/>
                </a:solidFill>
                <a:sym typeface="Wingdings" panose="05000000000000000000" pitchFamily="2" charset="2"/>
              </a:rPr>
              <a:t>- </a:t>
            </a:r>
            <a:r>
              <a:rPr lang="en-US" sz="4000" dirty="0">
                <a:solidFill>
                  <a:srgbClr val="FFFFFF"/>
                </a:solidFill>
              </a:rPr>
              <a:t>Rice Island</a:t>
            </a:r>
          </a:p>
        </p:txBody>
      </p:sp>
    </p:spTree>
    <p:extLst>
      <p:ext uri="{BB962C8B-B14F-4D97-AF65-F5344CB8AC3E}">
        <p14:creationId xmlns:p14="http://schemas.microsoft.com/office/powerpoint/2010/main" val="279255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F6C8B8A-BA1E-4D36-BC98-971155FB33B0}"/>
              </a:ext>
            </a:extLst>
          </p:cNvPr>
          <p:cNvPicPr>
            <a:picLocks noChangeAspect="1"/>
          </p:cNvPicPr>
          <p:nvPr/>
        </p:nvPicPr>
        <p:blipFill rotWithShape="1">
          <a:blip r:embed="rId2"/>
          <a:srcRect t="4029" b="25700"/>
          <a:stretch/>
        </p:blipFill>
        <p:spPr>
          <a:xfrm>
            <a:off x="457200" y="457200"/>
            <a:ext cx="11277600" cy="5943600"/>
          </a:xfrm>
          <a:prstGeom prst="rect">
            <a:avLst/>
          </a:prstGeom>
        </p:spPr>
      </p:pic>
    </p:spTree>
    <p:extLst>
      <p:ext uri="{BB962C8B-B14F-4D97-AF65-F5344CB8AC3E}">
        <p14:creationId xmlns:p14="http://schemas.microsoft.com/office/powerpoint/2010/main" val="198934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1F59FD-F777-4FC8-87B2-CD7F8B0C893D}"/>
              </a:ext>
            </a:extLst>
          </p:cNvPr>
          <p:cNvPicPr>
            <a:picLocks noChangeAspect="1"/>
          </p:cNvPicPr>
          <p:nvPr/>
        </p:nvPicPr>
        <p:blipFill rotWithShape="1">
          <a:blip r:embed="rId2"/>
          <a:srcRect l="20967" t="28399" r="19994" b="21797"/>
          <a:stretch/>
        </p:blipFill>
        <p:spPr>
          <a:xfrm>
            <a:off x="628658" y="361886"/>
            <a:ext cx="10934684" cy="6134227"/>
          </a:xfrm>
          <a:prstGeom prst="rect">
            <a:avLst/>
          </a:prstGeom>
        </p:spPr>
      </p:pic>
    </p:spTree>
    <p:extLst>
      <p:ext uri="{BB962C8B-B14F-4D97-AF65-F5344CB8AC3E}">
        <p14:creationId xmlns:p14="http://schemas.microsoft.com/office/powerpoint/2010/main" val="279372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08F8-E853-4F56-8F36-8765A5D402D4}"/>
              </a:ext>
            </a:extLst>
          </p:cNvPr>
          <p:cNvSpPr>
            <a:spLocks noGrp="1"/>
          </p:cNvSpPr>
          <p:nvPr>
            <p:ph type="title"/>
          </p:nvPr>
        </p:nvSpPr>
        <p:spPr/>
        <p:txBody>
          <a:bodyPr/>
          <a:lstStyle/>
          <a:p>
            <a:r>
              <a:rPr lang="en-US" i="1" dirty="0"/>
              <a:t>2012 &amp; 2014 C&amp;H </a:t>
            </a:r>
            <a:r>
              <a:rPr lang="en-US" i="1" dirty="0" err="1"/>
              <a:t>BiOp</a:t>
            </a:r>
            <a:endParaRPr lang="en-US" i="1" dirty="0"/>
          </a:p>
        </p:txBody>
      </p:sp>
      <p:sp>
        <p:nvSpPr>
          <p:cNvPr id="3" name="Content Placeholder 2">
            <a:extLst>
              <a:ext uri="{FF2B5EF4-FFF2-40B4-BE49-F238E27FC236}">
                <a16:creationId xmlns:a16="http://schemas.microsoft.com/office/drawing/2014/main" id="{F59FCC9F-B8D0-4E76-B7FB-FEEB5730622B}"/>
              </a:ext>
            </a:extLst>
          </p:cNvPr>
          <p:cNvSpPr>
            <a:spLocks noGrp="1"/>
          </p:cNvSpPr>
          <p:nvPr>
            <p:ph idx="1"/>
          </p:nvPr>
        </p:nvSpPr>
        <p:spPr/>
        <p:txBody>
          <a:bodyPr/>
          <a:lstStyle/>
          <a:p>
            <a:r>
              <a:rPr lang="en-US" sz="1800" i="1" dirty="0">
                <a:effectLst/>
                <a:highlight>
                  <a:srgbClr val="FFFF00"/>
                </a:highlight>
                <a:latin typeface="TimesNewRomanPSMT"/>
                <a:ea typeface="Calibri" panose="020F0502020204030204" pitchFamily="34" charset="0"/>
                <a:cs typeface="TimesNewRomanPSMT"/>
              </a:rPr>
              <a:t>…This activity is a requirement in the National Marine Fisheries Service’s 2012 Biological Opinion to the Corps (Term and Condition 1(k)) specifying that if piscivorous birds are identified in the action area, hazing actions must be implemented to intentionally flush birds and discourage nesting on upland placement sites</a:t>
            </a:r>
            <a:r>
              <a:rPr lang="en-US" sz="1800" i="1" dirty="0">
                <a:effectLst/>
                <a:latin typeface="TimesNewRomanPSMT"/>
                <a:ea typeface="Calibri" panose="020F0502020204030204" pitchFamily="34" charset="0"/>
                <a:cs typeface="TimesNewRomanPSMT"/>
              </a:rPr>
              <a:t>. </a:t>
            </a:r>
          </a:p>
          <a:p>
            <a:endParaRPr lang="en-US" sz="1800" i="1" dirty="0">
              <a:latin typeface="TimesNewRomanPSMT"/>
            </a:endParaRPr>
          </a:p>
          <a:p>
            <a:r>
              <a:rPr lang="en-US" sz="1800" i="1" dirty="0">
                <a:effectLst/>
                <a:highlight>
                  <a:srgbClr val="FFFF00"/>
                </a:highlight>
                <a:latin typeface="TimesNewRomanPSMT"/>
                <a:ea typeface="Calibri" panose="020F0502020204030204" pitchFamily="34" charset="0"/>
                <a:cs typeface="TimesNewRomanPSMT"/>
              </a:rPr>
              <a:t>…These activities will entail human presence and passive dissuasion measures, including the use of physical barriers (nets and fencing, flagging, etc.)….</a:t>
            </a:r>
          </a:p>
          <a:p>
            <a:pPr marL="0" indent="0">
              <a:buNone/>
            </a:pPr>
            <a:endParaRPr lang="en-US" sz="1800" i="1" dirty="0">
              <a:effectLst/>
              <a:highlight>
                <a:srgbClr val="FFFF00"/>
              </a:highlight>
              <a:latin typeface="TimesNewRomanPSMT"/>
              <a:ea typeface="Calibri" panose="020F0502020204030204" pitchFamily="34" charset="0"/>
              <a:cs typeface="TimesNewRomanPSMT"/>
            </a:endParaRPr>
          </a:p>
          <a:p>
            <a:pPr marL="233363" marR="0" indent="-233363">
              <a:lnSpc>
                <a:spcPct val="107000"/>
              </a:lnSpc>
              <a:spcBef>
                <a:spcPts val="0"/>
              </a:spcBef>
              <a:spcAft>
                <a:spcPts val="0"/>
              </a:spcAft>
            </a:pPr>
            <a:r>
              <a:rPr lang="en-US" sz="1800" i="1" dirty="0">
                <a:effectLst/>
                <a:highlight>
                  <a:srgbClr val="FFFF00"/>
                </a:highlight>
                <a:latin typeface="TimesNewRomanPSMT"/>
                <a:ea typeface="Calibri" panose="020F0502020204030204" pitchFamily="34" charset="0"/>
                <a:cs typeface="TimesNewRomanPSMT"/>
              </a:rPr>
              <a:t>…In addition, if nesting activity is observed on placement sites, the Corps must actively discourage these behaviors, including destruction of nests….</a:t>
            </a:r>
          </a:p>
          <a:p>
            <a:pPr marL="0" marR="0" indent="0">
              <a:lnSpc>
                <a:spcPct val="107000"/>
              </a:lnSpc>
              <a:spcBef>
                <a:spcPts val="0"/>
              </a:spcBef>
              <a:spcAft>
                <a:spcPts val="0"/>
              </a:spcAft>
              <a:buNone/>
            </a:pPr>
            <a:endParaRPr lang="en-US" sz="1800" i="1" dirty="0">
              <a:effectLst/>
              <a:highlight>
                <a:srgbClr val="FFFF00"/>
              </a:highlight>
              <a:latin typeface="TimesNewRomanPSMT"/>
              <a:ea typeface="Calibri" panose="020F0502020204030204" pitchFamily="34" charset="0"/>
              <a:cs typeface="TimesNewRomanPSMT"/>
            </a:endParaRPr>
          </a:p>
          <a:p>
            <a:pPr marL="233363" marR="0" indent="-233363">
              <a:lnSpc>
                <a:spcPct val="107000"/>
              </a:lnSpc>
              <a:spcBef>
                <a:spcPts val="0"/>
              </a:spcBef>
              <a:spcAft>
                <a:spcPts val="0"/>
              </a:spcAft>
            </a:pPr>
            <a:r>
              <a:rPr lang="en-US" sz="1800" i="1" dirty="0">
                <a:effectLst/>
                <a:highlight>
                  <a:srgbClr val="FFFF00"/>
                </a:highlight>
                <a:latin typeface="TimesNewRomanPSMT"/>
                <a:ea typeface="Calibri" panose="020F0502020204030204" pitchFamily="34" charset="0"/>
                <a:cs typeface="TimesNewRomanPSMT"/>
              </a:rPr>
              <a:t>…Terns have not attempted to nest in the areas used by larks on Rice, Miller Sands or Pillar Rock Islands so far. However, if tern dissuasion is necessary in suitable lark nesting habitat in the future, there may be direct and indirect effects to streaked horned larks and their nesting habitat…</a:t>
            </a:r>
            <a:r>
              <a:rPr lang="en-US" sz="1800" i="1" dirty="0">
                <a:effectLst/>
                <a:latin typeface="TimesNewRomanPSMT"/>
                <a:ea typeface="Calibri" panose="020F0502020204030204" pitchFamily="34" charset="0"/>
                <a:cs typeface="TimesNewRomanPSMT"/>
              </a:rPr>
              <a:t> </a:t>
            </a:r>
            <a:endParaRPr lang="en-US" dirty="0">
              <a:highlight>
                <a:srgbClr val="FFFF00"/>
              </a:highlight>
            </a:endParaRPr>
          </a:p>
        </p:txBody>
      </p:sp>
    </p:spTree>
    <p:extLst>
      <p:ext uri="{BB962C8B-B14F-4D97-AF65-F5344CB8AC3E}">
        <p14:creationId xmlns:p14="http://schemas.microsoft.com/office/powerpoint/2010/main" val="56399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E8545-4E92-4EEC-80D1-0452CBBF1FB4}"/>
              </a:ext>
            </a:extLst>
          </p:cNvPr>
          <p:cNvPicPr>
            <a:picLocks noChangeAspect="1"/>
          </p:cNvPicPr>
          <p:nvPr/>
        </p:nvPicPr>
        <p:blipFill>
          <a:blip r:embed="rId2"/>
          <a:stretch>
            <a:fillRect/>
          </a:stretch>
        </p:blipFill>
        <p:spPr>
          <a:xfrm>
            <a:off x="0" y="0"/>
            <a:ext cx="5573740" cy="4178705"/>
          </a:xfrm>
          <a:prstGeom prst="rect">
            <a:avLst/>
          </a:prstGeom>
        </p:spPr>
      </p:pic>
      <p:sp>
        <p:nvSpPr>
          <p:cNvPr id="6" name="Rectangle 1">
            <a:extLst>
              <a:ext uri="{FF2B5EF4-FFF2-40B4-BE49-F238E27FC236}">
                <a16:creationId xmlns:a16="http://schemas.microsoft.com/office/drawing/2014/main" id="{6E609D46-BA03-4CC5-A3BB-146CC1DD9426}"/>
              </a:ext>
            </a:extLst>
          </p:cNvPr>
          <p:cNvSpPr>
            <a:spLocks noChangeArrowheads="1"/>
          </p:cNvSpPr>
          <p:nvPr/>
        </p:nvSpPr>
        <p:spPr bwMode="auto">
          <a:xfrm>
            <a:off x="5076825" y="1524000"/>
            <a:ext cx="812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3C4043"/>
                </a:solidFill>
                <a:effectLst/>
                <a:latin typeface="Roboto" panose="02000000000000000000" pitchFamily="2" charset="0"/>
              </a:rPr>
            </a:br>
            <a:endParaRPr kumimoji="0" lang="en-US" altLang="en-US" sz="1800" b="0" i="0" u="none" strike="noStrike" cap="none" normalizeH="0" baseline="0">
              <a:ln>
                <a:noFill/>
              </a:ln>
              <a:solidFill>
                <a:srgbClr val="3C404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917ACC6D-AE17-4747-BFA3-C998B21DEAE8}"/>
              </a:ext>
            </a:extLst>
          </p:cNvPr>
          <p:cNvSpPr>
            <a:spLocks noChangeArrowheads="1"/>
          </p:cNvSpPr>
          <p:nvPr/>
        </p:nvSpPr>
        <p:spPr bwMode="auto">
          <a:xfrm>
            <a:off x="5076825" y="152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55FD69B0-C363-4745-BE65-AF2B0C713F83}"/>
              </a:ext>
            </a:extLst>
          </p:cNvPr>
          <p:cNvPicPr>
            <a:picLocks noChangeAspect="1"/>
          </p:cNvPicPr>
          <p:nvPr/>
        </p:nvPicPr>
        <p:blipFill>
          <a:blip r:embed="rId3"/>
          <a:stretch>
            <a:fillRect/>
          </a:stretch>
        </p:blipFill>
        <p:spPr>
          <a:xfrm>
            <a:off x="5671335" y="0"/>
            <a:ext cx="5575587" cy="4178705"/>
          </a:xfrm>
          <a:prstGeom prst="rect">
            <a:avLst/>
          </a:prstGeom>
        </p:spPr>
      </p:pic>
      <p:pic>
        <p:nvPicPr>
          <p:cNvPr id="9" name="Picture 8">
            <a:extLst>
              <a:ext uri="{FF2B5EF4-FFF2-40B4-BE49-F238E27FC236}">
                <a16:creationId xmlns:a16="http://schemas.microsoft.com/office/drawing/2014/main" id="{BA87F943-20FB-4E58-82D7-3DBBB8FE9F4D}"/>
              </a:ext>
            </a:extLst>
          </p:cNvPr>
          <p:cNvPicPr>
            <a:picLocks noChangeAspect="1"/>
          </p:cNvPicPr>
          <p:nvPr/>
        </p:nvPicPr>
        <p:blipFill>
          <a:blip r:embed="rId4"/>
          <a:stretch>
            <a:fillRect/>
          </a:stretch>
        </p:blipFill>
        <p:spPr>
          <a:xfrm>
            <a:off x="8485290" y="5093110"/>
            <a:ext cx="3706710" cy="1166378"/>
          </a:xfrm>
          <a:prstGeom prst="rect">
            <a:avLst/>
          </a:prstGeom>
        </p:spPr>
      </p:pic>
    </p:spTree>
    <p:extLst>
      <p:ext uri="{BB962C8B-B14F-4D97-AF65-F5344CB8AC3E}">
        <p14:creationId xmlns:p14="http://schemas.microsoft.com/office/powerpoint/2010/main" val="220294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F79A5-6C57-462C-9DD2-9160CD3A6321}"/>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29177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3FAB71B-515D-4B8A-86A6-C0DEF37BF405}"/>
              </a:ext>
            </a:extLst>
          </p:cNvPr>
          <p:cNvSpPr>
            <a:spLocks noGrp="1"/>
          </p:cNvSpPr>
          <p:nvPr>
            <p:ph type="title"/>
          </p:nvPr>
        </p:nvSpPr>
        <p:spPr>
          <a:xfrm>
            <a:off x="5103277" y="85770"/>
            <a:ext cx="6124576" cy="2050690"/>
          </a:xfrm>
        </p:spPr>
        <p:txBody>
          <a:bodyPr vert="horz" lIns="91440" tIns="45720" rIns="91440" bIns="45720" rtlCol="0" anchor="b">
            <a:normAutofit/>
          </a:bodyPr>
          <a:lstStyle/>
          <a:p>
            <a:pPr algn="r"/>
            <a:r>
              <a:rPr lang="en-US" sz="6700" dirty="0">
                <a:solidFill>
                  <a:schemeClr val="bg1"/>
                </a:solidFill>
              </a:rPr>
              <a:t>Streaked Horned Lark Impact?</a:t>
            </a:r>
          </a:p>
        </p:txBody>
      </p:sp>
      <p:pic>
        <p:nvPicPr>
          <p:cNvPr id="8" name="Picture 7">
            <a:extLst>
              <a:ext uri="{FF2B5EF4-FFF2-40B4-BE49-F238E27FC236}">
                <a16:creationId xmlns:a16="http://schemas.microsoft.com/office/drawing/2014/main" id="{B61BE7C9-1BE3-4A72-A958-6C9EA56BD533}"/>
              </a:ext>
            </a:extLst>
          </p:cNvPr>
          <p:cNvPicPr>
            <a:picLocks noChangeAspect="1"/>
          </p:cNvPicPr>
          <p:nvPr/>
        </p:nvPicPr>
        <p:blipFill rotWithShape="1">
          <a:blip r:embed="rId2"/>
          <a:srcRect t="2725" r="2" b="5360"/>
          <a:stretch/>
        </p:blipFill>
        <p:spPr>
          <a:xfrm>
            <a:off x="0"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6" name="Group 1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7" name="Freeform: Shape 1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287534F2-80EF-420C-B40A-C1F4B5514384}"/>
              </a:ext>
            </a:extLst>
          </p:cNvPr>
          <p:cNvSpPr txBox="1"/>
          <p:nvPr/>
        </p:nvSpPr>
        <p:spPr>
          <a:xfrm>
            <a:off x="4959461" y="3898830"/>
            <a:ext cx="6578081" cy="3816429"/>
          </a:xfrm>
          <a:prstGeom prst="rect">
            <a:avLst/>
          </a:prstGeom>
          <a:noFill/>
        </p:spPr>
        <p:txBody>
          <a:bodyPr wrap="square" rtlCol="0">
            <a:spAutoFit/>
          </a:bodyPr>
          <a:lstStyle/>
          <a:p>
            <a:pPr marL="285750" indent="-285750">
              <a:buFontTx/>
              <a:buChar char="-"/>
            </a:pPr>
            <a:r>
              <a:rPr lang="en-US" sz="2400" dirty="0">
                <a:solidFill>
                  <a:schemeClr val="bg1"/>
                </a:solidFill>
              </a:rPr>
              <a:t>Coordination with USFW:</a:t>
            </a:r>
          </a:p>
          <a:p>
            <a:pPr marL="285750" indent="-285750">
              <a:buFontTx/>
              <a:buChar char="-"/>
            </a:pPr>
            <a:endParaRPr lang="en-US" sz="2000" dirty="0">
              <a:solidFill>
                <a:schemeClr val="bg1"/>
              </a:solidFill>
            </a:endParaRPr>
          </a:p>
          <a:p>
            <a:pPr lvl="1"/>
            <a:r>
              <a:rPr lang="en-US" sz="2400" dirty="0">
                <a:solidFill>
                  <a:schemeClr val="bg1"/>
                </a:solidFill>
              </a:rPr>
              <a:t>- SHLA displacement ~ CATE Colony </a:t>
            </a:r>
          </a:p>
          <a:p>
            <a:pPr marL="1200150" lvl="2" indent="-285750">
              <a:buFontTx/>
              <a:buChar char="-"/>
            </a:pPr>
            <a:endParaRPr lang="en-US" sz="2400" dirty="0">
              <a:solidFill>
                <a:schemeClr val="bg1"/>
              </a:solidFill>
            </a:endParaRPr>
          </a:p>
          <a:p>
            <a:pPr marL="339725" lvl="2"/>
            <a:r>
              <a:rPr lang="en-US" sz="2400" dirty="0">
                <a:solidFill>
                  <a:schemeClr val="bg1"/>
                </a:solidFill>
              </a:rPr>
              <a:t>  - USF&amp;W could not allow: </a:t>
            </a:r>
          </a:p>
          <a:p>
            <a:pPr marL="339725" lvl="2"/>
            <a:r>
              <a:rPr lang="en-US" sz="2400" dirty="0">
                <a:solidFill>
                  <a:schemeClr val="bg1"/>
                </a:solidFill>
              </a:rPr>
              <a:t>	Pyro/cannons (SHLA impact) </a:t>
            </a:r>
          </a:p>
          <a:p>
            <a:pPr marL="339725" lvl="2"/>
            <a:r>
              <a:rPr lang="en-US" sz="2400" dirty="0">
                <a:solidFill>
                  <a:schemeClr val="bg1"/>
                </a:solidFill>
              </a:rPr>
              <a:t>	Increased CATE egg take</a:t>
            </a:r>
          </a:p>
          <a:p>
            <a:pPr marL="339725" lvl="2"/>
            <a:r>
              <a:rPr lang="en-US" sz="2400" dirty="0">
                <a:solidFill>
                  <a:schemeClr val="bg1"/>
                </a:solidFill>
              </a:rPr>
              <a:t>	RBGU egg take</a:t>
            </a:r>
          </a:p>
          <a:p>
            <a:pPr marL="339725" lvl="2"/>
            <a:r>
              <a:rPr lang="en-US" dirty="0">
                <a:solidFill>
                  <a:schemeClr val="bg1"/>
                </a:solidFill>
              </a:rPr>
              <a:t>	</a:t>
            </a:r>
          </a:p>
          <a:p>
            <a:pPr marL="339725" lvl="2"/>
            <a:endParaRPr lang="en-US" dirty="0">
              <a:solidFill>
                <a:schemeClr val="bg1"/>
              </a:solidFill>
            </a:endParaRPr>
          </a:p>
          <a:p>
            <a:pPr marL="339725" lvl="2"/>
            <a:r>
              <a:rPr lang="en-US" dirty="0">
                <a:solidFill>
                  <a:schemeClr val="bg1"/>
                </a:solidFill>
              </a:rPr>
              <a:t>  -</a:t>
            </a:r>
          </a:p>
        </p:txBody>
      </p:sp>
      <p:sp>
        <p:nvSpPr>
          <p:cNvPr id="11" name="TextBox 10">
            <a:extLst>
              <a:ext uri="{FF2B5EF4-FFF2-40B4-BE49-F238E27FC236}">
                <a16:creationId xmlns:a16="http://schemas.microsoft.com/office/drawing/2014/main" id="{6A637FAC-F6F1-46A3-AB4A-749A47F16A13}"/>
              </a:ext>
            </a:extLst>
          </p:cNvPr>
          <p:cNvSpPr txBox="1"/>
          <p:nvPr/>
        </p:nvSpPr>
        <p:spPr>
          <a:xfrm>
            <a:off x="4762766" y="2035278"/>
            <a:ext cx="7187381" cy="2050690"/>
          </a:xfrm>
          <a:prstGeom prst="rect">
            <a:avLst/>
          </a:prstGeom>
          <a:noFill/>
        </p:spPr>
        <p:txBody>
          <a:bodyPr wrap="square" rtlCol="0">
            <a:spAutoFit/>
          </a:bodyPr>
          <a:lstStyle/>
          <a:p>
            <a:pPr marL="0" marR="0">
              <a:lnSpc>
                <a:spcPct val="107000"/>
              </a:lnSpc>
              <a:spcBef>
                <a:spcPts val="0"/>
              </a:spcBef>
              <a:spcAft>
                <a:spcPts val="0"/>
              </a:spcAft>
            </a:pPr>
            <a:r>
              <a:rPr lang="en-US" sz="1800" i="1" dirty="0">
                <a:effectLst/>
                <a:highlight>
                  <a:srgbClr val="FFFF00"/>
                </a:highlight>
                <a:latin typeface="TimesNewRomanPSMT"/>
                <a:ea typeface="Calibri" panose="020F0502020204030204" pitchFamily="34" charset="0"/>
                <a:cs typeface="TimesNewRomanPSMT"/>
              </a:rPr>
              <a:t>2014 </a:t>
            </a:r>
            <a:r>
              <a:rPr lang="en-US" sz="1800" i="1" dirty="0" err="1">
                <a:effectLst/>
                <a:highlight>
                  <a:srgbClr val="FFFF00"/>
                </a:highlight>
                <a:latin typeface="TimesNewRomanPSMT"/>
                <a:ea typeface="Calibri" panose="020F0502020204030204" pitchFamily="34" charset="0"/>
                <a:cs typeface="TimesNewRomanPSMT"/>
              </a:rPr>
              <a:t>BiOp</a:t>
            </a:r>
            <a:r>
              <a:rPr lang="en-US" sz="1800" i="1" dirty="0">
                <a:effectLst/>
                <a:highlight>
                  <a:srgbClr val="FFFF00"/>
                </a:highlight>
                <a:latin typeface="TimesNewRomanPSMT"/>
                <a:ea typeface="Calibri" panose="020F0502020204030204" pitchFamily="34" charset="0"/>
                <a:cs typeface="TimesNewRomanPSMT"/>
              </a:rPr>
              <a:t> </a:t>
            </a:r>
          </a:p>
          <a:p>
            <a:r>
              <a:rPr lang="en-US" sz="1800" i="1" dirty="0">
                <a:effectLst/>
                <a:highlight>
                  <a:srgbClr val="FFFF00"/>
                </a:highlight>
                <a:latin typeface="TimesNewRomanPSMT"/>
                <a:ea typeface="Calibri" panose="020F0502020204030204" pitchFamily="34" charset="0"/>
                <a:cs typeface="TimesNewRomanPSMT"/>
              </a:rPr>
              <a:t>“……This activity is a requirement in the National Marine Fisheries Service’s 2012 Biological Opinion to the Corps (Term and Condition 1(k)) specifying that if piscivorous birds are identified in the action area, hazing actions must be implemented to intentionally flush birds and discourage nesting on upland placement sites</a:t>
            </a:r>
            <a:r>
              <a:rPr lang="en-US" i="1" dirty="0">
                <a:highlight>
                  <a:srgbClr val="FFFF00"/>
                </a:highlight>
                <a:latin typeface="TimesNewRomanPSMT"/>
                <a:ea typeface="Calibri" panose="020F0502020204030204" pitchFamily="34" charset="0"/>
                <a:cs typeface="TimesNewRomanPSMT"/>
              </a:rPr>
              <a:t>…”</a:t>
            </a:r>
            <a:r>
              <a:rPr lang="en-US" sz="1800" i="1" dirty="0">
                <a:effectLst/>
                <a:latin typeface="TimesNewRomanPSMT"/>
                <a:ea typeface="Calibri" panose="020F0502020204030204" pitchFamily="34" charset="0"/>
                <a:cs typeface="TimesNewRomanPSMT"/>
              </a:rPr>
              <a:t> </a:t>
            </a:r>
          </a:p>
          <a:p>
            <a:endParaRPr lang="en-US" dirty="0"/>
          </a:p>
        </p:txBody>
      </p:sp>
    </p:spTree>
    <p:extLst>
      <p:ext uri="{BB962C8B-B14F-4D97-AF65-F5344CB8AC3E}">
        <p14:creationId xmlns:p14="http://schemas.microsoft.com/office/powerpoint/2010/main" val="209284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0">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500E16-DCB1-4FA1-A7BB-E83583D31E0E}"/>
              </a:ext>
            </a:extLst>
          </p:cNvPr>
          <p:cNvPicPr>
            <a:picLocks noChangeAspect="1"/>
          </p:cNvPicPr>
          <p:nvPr/>
        </p:nvPicPr>
        <p:blipFill rotWithShape="1">
          <a:blip r:embed="rId2"/>
          <a:srcRect l="2603" t="1" r="5" b="24837"/>
          <a:stretch/>
        </p:blipFill>
        <p:spPr>
          <a:xfrm rot="10800000">
            <a:off x="8257565" y="174117"/>
            <a:ext cx="3934435" cy="5190365"/>
          </a:xfrm>
          <a:prstGeom prst="rect">
            <a:avLst/>
          </a:prstGeom>
        </p:spPr>
      </p:pic>
      <p:sp>
        <p:nvSpPr>
          <p:cNvPr id="15" name="Freeform: Shape 14">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8EBFD6D7-471A-4009-8AE6-387F10A2A834}"/>
              </a:ext>
            </a:extLst>
          </p:cNvPr>
          <p:cNvPicPr>
            <a:picLocks noChangeAspect="1"/>
          </p:cNvPicPr>
          <p:nvPr/>
        </p:nvPicPr>
        <p:blipFill rotWithShape="1">
          <a:blip r:embed="rId3"/>
          <a:srcRect t="21140" r="4598" b="20651"/>
          <a:stretch/>
        </p:blipFill>
        <p:spPr>
          <a:xfrm>
            <a:off x="4285033" y="174118"/>
            <a:ext cx="3934436" cy="5190364"/>
          </a:xfrm>
          <a:prstGeom prst="rect">
            <a:avLst/>
          </a:prstGeom>
        </p:spPr>
      </p:pic>
      <p:sp>
        <p:nvSpPr>
          <p:cNvPr id="7" name="TextBox 6">
            <a:extLst>
              <a:ext uri="{FF2B5EF4-FFF2-40B4-BE49-F238E27FC236}">
                <a16:creationId xmlns:a16="http://schemas.microsoft.com/office/drawing/2014/main" id="{F303B3C8-23FB-43C1-AB2A-CA813AF70246}"/>
              </a:ext>
            </a:extLst>
          </p:cNvPr>
          <p:cNvSpPr txBox="1"/>
          <p:nvPr/>
        </p:nvSpPr>
        <p:spPr>
          <a:xfrm>
            <a:off x="78658" y="174116"/>
            <a:ext cx="3824748" cy="4955203"/>
          </a:xfrm>
          <a:prstGeom prst="rect">
            <a:avLst/>
          </a:prstGeom>
          <a:noFill/>
        </p:spPr>
        <p:txBody>
          <a:bodyPr wrap="square" rtlCol="0">
            <a:spAutoFit/>
          </a:bodyPr>
          <a:lstStyle/>
          <a:p>
            <a:r>
              <a:rPr lang="en-US" sz="3200" dirty="0">
                <a:solidFill>
                  <a:schemeClr val="bg1"/>
                </a:solidFill>
              </a:rPr>
              <a:t>2012 Nav </a:t>
            </a:r>
            <a:r>
              <a:rPr lang="en-US" sz="3200" dirty="0" err="1">
                <a:solidFill>
                  <a:schemeClr val="bg1"/>
                </a:solidFill>
              </a:rPr>
              <a:t>BiOp</a:t>
            </a:r>
            <a:r>
              <a:rPr lang="en-US" sz="3200" dirty="0">
                <a:solidFill>
                  <a:schemeClr val="bg1"/>
                </a:solidFill>
              </a:rPr>
              <a:t> – </a:t>
            </a:r>
          </a:p>
          <a:p>
            <a:r>
              <a:rPr lang="en-US" sz="3200" dirty="0">
                <a:solidFill>
                  <a:schemeClr val="bg1"/>
                </a:solidFill>
              </a:rPr>
              <a:t>SHLA Impact?</a:t>
            </a:r>
          </a:p>
          <a:p>
            <a:endParaRPr lang="en-US" sz="3200" dirty="0">
              <a:solidFill>
                <a:schemeClr val="bg1"/>
              </a:solidFill>
            </a:endParaRPr>
          </a:p>
          <a:p>
            <a:r>
              <a:rPr lang="en-US" sz="2400" dirty="0">
                <a:solidFill>
                  <a:schemeClr val="bg1"/>
                </a:solidFill>
              </a:rPr>
              <a:t>Coordination with USFW:</a:t>
            </a:r>
          </a:p>
          <a:p>
            <a:pPr marL="285750" indent="-285750">
              <a:buFontTx/>
              <a:buChar char="-"/>
            </a:pPr>
            <a:endParaRPr lang="en-US" sz="2000" dirty="0">
              <a:solidFill>
                <a:schemeClr val="bg1"/>
              </a:solidFill>
            </a:endParaRPr>
          </a:p>
          <a:p>
            <a:pPr marL="58738" lvl="2"/>
            <a:r>
              <a:rPr lang="en-US" sz="2400" dirty="0">
                <a:solidFill>
                  <a:schemeClr val="bg1"/>
                </a:solidFill>
              </a:rPr>
              <a:t>  USF&amp;W could not allow: </a:t>
            </a:r>
          </a:p>
          <a:p>
            <a:pPr marL="58738" lvl="2"/>
            <a:endParaRPr lang="en-US" sz="2400" dirty="0">
              <a:solidFill>
                <a:schemeClr val="bg1"/>
              </a:solidFill>
            </a:endParaRPr>
          </a:p>
          <a:p>
            <a:pPr marL="58738" lvl="2"/>
            <a:r>
              <a:rPr lang="en-US" sz="2400" dirty="0">
                <a:solidFill>
                  <a:schemeClr val="bg1"/>
                </a:solidFill>
              </a:rPr>
              <a:t>-   Pyro/cannons </a:t>
            </a:r>
            <a:r>
              <a:rPr lang="en-US" sz="2000" dirty="0">
                <a:solidFill>
                  <a:schemeClr val="bg1"/>
                </a:solidFill>
              </a:rPr>
              <a:t>(SHLA impact) </a:t>
            </a:r>
            <a:endParaRPr lang="en-US" sz="2400" dirty="0">
              <a:solidFill>
                <a:schemeClr val="bg1"/>
              </a:solidFill>
            </a:endParaRPr>
          </a:p>
          <a:p>
            <a:pPr marL="58738" lvl="2"/>
            <a:r>
              <a:rPr lang="en-US" sz="2400" dirty="0">
                <a:solidFill>
                  <a:schemeClr val="bg1"/>
                </a:solidFill>
              </a:rPr>
              <a:t>-   Increased CATE egg take</a:t>
            </a:r>
          </a:p>
          <a:p>
            <a:pPr marL="401638" lvl="2" indent="-342900">
              <a:buFontTx/>
              <a:buChar char="-"/>
            </a:pPr>
            <a:r>
              <a:rPr lang="en-US" sz="2400" dirty="0">
                <a:solidFill>
                  <a:schemeClr val="bg1"/>
                </a:solidFill>
              </a:rPr>
              <a:t>RBGU egg take</a:t>
            </a:r>
          </a:p>
          <a:p>
            <a:pPr marL="401638" lvl="2" indent="-342900">
              <a:buFontTx/>
              <a:buChar char="-"/>
            </a:pPr>
            <a:r>
              <a:rPr lang="en-US" sz="2400" dirty="0">
                <a:solidFill>
                  <a:schemeClr val="bg1"/>
                </a:solidFill>
              </a:rPr>
              <a:t>Laser use mainland</a:t>
            </a:r>
          </a:p>
          <a:p>
            <a:endParaRPr lang="en-US" sz="3200" dirty="0">
              <a:solidFill>
                <a:schemeClr val="bg1"/>
              </a:solidFill>
            </a:endParaRPr>
          </a:p>
        </p:txBody>
      </p:sp>
      <p:sp>
        <p:nvSpPr>
          <p:cNvPr id="8" name="TextBox 7">
            <a:extLst>
              <a:ext uri="{FF2B5EF4-FFF2-40B4-BE49-F238E27FC236}">
                <a16:creationId xmlns:a16="http://schemas.microsoft.com/office/drawing/2014/main" id="{72CA044B-46A7-43A4-898A-2E0B9D4A568A}"/>
              </a:ext>
            </a:extLst>
          </p:cNvPr>
          <p:cNvSpPr txBox="1"/>
          <p:nvPr/>
        </p:nvSpPr>
        <p:spPr>
          <a:xfrm>
            <a:off x="4285033" y="5479420"/>
            <a:ext cx="3352800" cy="461665"/>
          </a:xfrm>
          <a:prstGeom prst="rect">
            <a:avLst/>
          </a:prstGeom>
          <a:noFill/>
        </p:spPr>
        <p:txBody>
          <a:bodyPr wrap="square" rtlCol="0">
            <a:spAutoFit/>
          </a:bodyPr>
          <a:lstStyle/>
          <a:p>
            <a:r>
              <a:rPr lang="en-US" sz="2400" dirty="0"/>
              <a:t>SHLA Distribution May 24</a:t>
            </a:r>
          </a:p>
        </p:txBody>
      </p:sp>
      <p:sp>
        <p:nvSpPr>
          <p:cNvPr id="17" name="TextBox 16">
            <a:extLst>
              <a:ext uri="{FF2B5EF4-FFF2-40B4-BE49-F238E27FC236}">
                <a16:creationId xmlns:a16="http://schemas.microsoft.com/office/drawing/2014/main" id="{A24DD8BB-497E-4DFD-B520-B11E22B3AB90}"/>
              </a:ext>
            </a:extLst>
          </p:cNvPr>
          <p:cNvSpPr txBox="1"/>
          <p:nvPr/>
        </p:nvSpPr>
        <p:spPr>
          <a:xfrm>
            <a:off x="8257565" y="5472636"/>
            <a:ext cx="3352800" cy="461665"/>
          </a:xfrm>
          <a:prstGeom prst="rect">
            <a:avLst/>
          </a:prstGeom>
          <a:noFill/>
        </p:spPr>
        <p:txBody>
          <a:bodyPr wrap="square" rtlCol="0">
            <a:spAutoFit/>
          </a:bodyPr>
          <a:lstStyle/>
          <a:p>
            <a:r>
              <a:rPr lang="en-US" sz="2400" dirty="0"/>
              <a:t>SHLA Distribution June 8</a:t>
            </a:r>
          </a:p>
        </p:txBody>
      </p:sp>
      <p:sp>
        <p:nvSpPr>
          <p:cNvPr id="10" name="Oval 9">
            <a:extLst>
              <a:ext uri="{FF2B5EF4-FFF2-40B4-BE49-F238E27FC236}">
                <a16:creationId xmlns:a16="http://schemas.microsoft.com/office/drawing/2014/main" id="{373359F1-98AE-419D-97A6-A1A2ADDD3671}"/>
              </a:ext>
            </a:extLst>
          </p:cNvPr>
          <p:cNvSpPr/>
          <p:nvPr/>
        </p:nvSpPr>
        <p:spPr>
          <a:xfrm>
            <a:off x="5611269" y="3633020"/>
            <a:ext cx="640982" cy="8455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E0BD61D-AF68-40E6-82AA-1E0D0B25AD2A}"/>
              </a:ext>
            </a:extLst>
          </p:cNvPr>
          <p:cNvSpPr/>
          <p:nvPr/>
        </p:nvSpPr>
        <p:spPr>
          <a:xfrm>
            <a:off x="9566341" y="3245645"/>
            <a:ext cx="640982" cy="8455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317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952AD-4C71-4936-AF30-718EB83CC6AC}"/>
              </a:ext>
            </a:extLst>
          </p:cNvPr>
          <p:cNvSpPr>
            <a:spLocks noGrp="1"/>
          </p:cNvSpPr>
          <p:nvPr>
            <p:ph type="title"/>
          </p:nvPr>
        </p:nvSpPr>
        <p:spPr>
          <a:xfrm>
            <a:off x="8248902" y="210450"/>
            <a:ext cx="3367297" cy="1655483"/>
          </a:xfrm>
        </p:spPr>
        <p:txBody>
          <a:bodyPr vert="horz" lIns="91440" tIns="45720" rIns="91440" bIns="45720" rtlCol="0" anchor="b">
            <a:noAutofit/>
          </a:bodyPr>
          <a:lstStyle/>
          <a:p>
            <a:r>
              <a:rPr lang="en-US" sz="3200" dirty="0"/>
              <a:t>Plan for Enhanced CATE Dissuasion </a:t>
            </a:r>
            <a:br>
              <a:rPr lang="en-US" sz="3200" dirty="0"/>
            </a:br>
            <a:endParaRPr lang="en-US" sz="3200" dirty="0"/>
          </a:p>
        </p:txBody>
      </p:sp>
      <p:pic>
        <p:nvPicPr>
          <p:cNvPr id="3" name="Picture 2">
            <a:extLst>
              <a:ext uri="{FF2B5EF4-FFF2-40B4-BE49-F238E27FC236}">
                <a16:creationId xmlns:a16="http://schemas.microsoft.com/office/drawing/2014/main" id="{953A278A-66B4-45EC-9674-39AAA883CFFB}"/>
              </a:ext>
            </a:extLst>
          </p:cNvPr>
          <p:cNvPicPr>
            <a:picLocks noChangeAspect="1"/>
          </p:cNvPicPr>
          <p:nvPr/>
        </p:nvPicPr>
        <p:blipFill rotWithShape="1">
          <a:blip r:embed="rId2"/>
          <a:srcRect r="5764" b="1569"/>
          <a:stretch/>
        </p:blipFill>
        <p:spPr>
          <a:xfrm>
            <a:off x="20" y="431"/>
            <a:ext cx="7881097" cy="6400365"/>
          </a:xfrm>
          <a:prstGeom prst="rect">
            <a:avLst/>
          </a:prstGeom>
        </p:spPr>
      </p:pic>
      <p:sp>
        <p:nvSpPr>
          <p:cNvPr id="4" name="TextBox 3">
            <a:extLst>
              <a:ext uri="{FF2B5EF4-FFF2-40B4-BE49-F238E27FC236}">
                <a16:creationId xmlns:a16="http://schemas.microsoft.com/office/drawing/2014/main" id="{DD651A48-05DE-49DC-A4A9-F6883875EF4A}"/>
              </a:ext>
            </a:extLst>
          </p:cNvPr>
          <p:cNvSpPr txBox="1"/>
          <p:nvPr/>
        </p:nvSpPr>
        <p:spPr>
          <a:xfrm>
            <a:off x="8248902" y="1873877"/>
            <a:ext cx="3880187" cy="3540265"/>
          </a:xfrm>
          <a:prstGeom prst="rect">
            <a:avLst/>
          </a:prstGeom>
        </p:spPr>
        <p:txBody>
          <a:bodyPr vert="horz" lIns="91440" tIns="45720" rIns="91440" bIns="45720" rtlCol="0">
            <a:normAutofit/>
          </a:bodyPr>
          <a:lstStyle/>
          <a:p>
            <a:pPr>
              <a:lnSpc>
                <a:spcPct val="90000"/>
              </a:lnSpc>
              <a:spcAft>
                <a:spcPts val="600"/>
              </a:spcAft>
            </a:pPr>
            <a:r>
              <a:rPr lang="en-US" sz="2400" dirty="0"/>
              <a:t>USF&amp;W could allow: </a:t>
            </a:r>
          </a:p>
          <a:p>
            <a:pPr marL="285750" indent="-228600">
              <a:lnSpc>
                <a:spcPct val="90000"/>
              </a:lnSpc>
              <a:spcAft>
                <a:spcPts val="600"/>
              </a:spcAft>
              <a:buFont typeface="Arial" panose="020B0604020202020204" pitchFamily="34" charset="0"/>
              <a:buChar char="•"/>
            </a:pPr>
            <a:r>
              <a:rPr lang="en-US" sz="1900" dirty="0"/>
              <a:t>ATV’s on mainland (designated trails)</a:t>
            </a:r>
          </a:p>
          <a:p>
            <a:pPr marL="285750" indent="-228600">
              <a:lnSpc>
                <a:spcPct val="90000"/>
              </a:lnSpc>
              <a:spcAft>
                <a:spcPts val="600"/>
              </a:spcAft>
              <a:buFont typeface="Arial" panose="020B0604020202020204" pitchFamily="34" charset="0"/>
              <a:buChar char="•"/>
            </a:pPr>
            <a:r>
              <a:rPr lang="en-US" sz="1900" dirty="0"/>
              <a:t>Day &amp; night hazing to stop roosting</a:t>
            </a:r>
          </a:p>
          <a:p>
            <a:pPr marL="285750" indent="-228600">
              <a:lnSpc>
                <a:spcPct val="90000"/>
              </a:lnSpc>
              <a:spcAft>
                <a:spcPts val="600"/>
              </a:spcAft>
              <a:buFont typeface="Arial" panose="020B0604020202020204" pitchFamily="34" charset="0"/>
              <a:buChar char="•"/>
            </a:pPr>
            <a:r>
              <a:rPr lang="en-US" sz="1900" dirty="0"/>
              <a:t>Handheld laser on beach and bowl</a:t>
            </a:r>
          </a:p>
          <a:p>
            <a:pPr marL="285750" indent="-228600">
              <a:lnSpc>
                <a:spcPct val="90000"/>
              </a:lnSpc>
              <a:spcAft>
                <a:spcPts val="600"/>
              </a:spcAft>
              <a:buFont typeface="Arial" panose="020B0604020202020204" pitchFamily="34" charset="0"/>
              <a:buChar char="•"/>
            </a:pPr>
            <a:r>
              <a:rPr lang="en-US" sz="1900" dirty="0"/>
              <a:t>Mechanized laser in western bowl</a:t>
            </a:r>
          </a:p>
          <a:p>
            <a:pPr marL="285750" indent="-228600">
              <a:lnSpc>
                <a:spcPct val="90000"/>
              </a:lnSpc>
              <a:spcAft>
                <a:spcPts val="600"/>
              </a:spcAft>
              <a:buFont typeface="Arial" panose="020B0604020202020204" pitchFamily="34" charset="0"/>
              <a:buChar char="•"/>
            </a:pPr>
            <a:r>
              <a:rPr lang="en-US" sz="1900" dirty="0"/>
              <a:t>250 Authorized CATE Egg take</a:t>
            </a:r>
          </a:p>
          <a:p>
            <a:pPr marL="285750" indent="-228600">
              <a:lnSpc>
                <a:spcPct val="90000"/>
              </a:lnSpc>
              <a:spcAft>
                <a:spcPts val="600"/>
              </a:spcAft>
              <a:buFont typeface="Arial" panose="020B0604020202020204" pitchFamily="34" charset="0"/>
              <a:buChar char="•"/>
            </a:pPr>
            <a:endParaRPr lang="en-US" sz="1900" dirty="0"/>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4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2FC08E5-8F2D-40CA-888D-FAAF080F48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7" r="7183" b="-2"/>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24402A61-A943-4940-BD0B-533F4B399F4E}"/>
              </a:ext>
            </a:extLst>
          </p:cNvPr>
          <p:cNvSpPr txBox="1"/>
          <p:nvPr/>
        </p:nvSpPr>
        <p:spPr>
          <a:xfrm>
            <a:off x="534473" y="2950387"/>
            <a:ext cx="3052293" cy="3531403"/>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4000" dirty="0">
                <a:solidFill>
                  <a:srgbClr val="FFFFFF"/>
                </a:solidFill>
                <a:latin typeface="+mj-lt"/>
                <a:ea typeface="+mj-ea"/>
                <a:cs typeface="+mj-cs"/>
              </a:rPr>
              <a:t>Eastern Incipient Colony</a:t>
            </a:r>
          </a:p>
          <a:p>
            <a:pPr algn="r">
              <a:lnSpc>
                <a:spcPct val="90000"/>
              </a:lnSpc>
              <a:spcBef>
                <a:spcPct val="0"/>
              </a:spcBef>
              <a:spcAft>
                <a:spcPts val="600"/>
              </a:spcAft>
            </a:pPr>
            <a:r>
              <a:rPr lang="en-US" sz="4000" dirty="0">
                <a:solidFill>
                  <a:srgbClr val="FFFFFF"/>
                </a:solidFill>
                <a:latin typeface="+mj-lt"/>
                <a:ea typeface="+mj-ea"/>
                <a:cs typeface="+mj-cs"/>
              </a:rPr>
              <a:t>May 24</a:t>
            </a:r>
          </a:p>
        </p:txBody>
      </p:sp>
      <p:sp>
        <p:nvSpPr>
          <p:cNvPr id="4" name="TextBox 3">
            <a:extLst>
              <a:ext uri="{FF2B5EF4-FFF2-40B4-BE49-F238E27FC236}">
                <a16:creationId xmlns:a16="http://schemas.microsoft.com/office/drawing/2014/main" id="{3AC3AB4D-CDF8-4781-A15A-A4507DBC6E1C}"/>
              </a:ext>
            </a:extLst>
          </p:cNvPr>
          <p:cNvSpPr txBox="1"/>
          <p:nvPr/>
        </p:nvSpPr>
        <p:spPr>
          <a:xfrm>
            <a:off x="3048778" y="3244334"/>
            <a:ext cx="6097554" cy="369332"/>
          </a:xfrm>
          <a:prstGeom prst="rect">
            <a:avLst/>
          </a:prstGeom>
          <a:noFill/>
        </p:spPr>
        <p:txBody>
          <a:bodyPr wrap="square">
            <a:spAutoFit/>
          </a:bodyPr>
          <a:lstStyle/>
          <a:p>
            <a:endParaRPr lang="en-US" dirty="0"/>
          </a:p>
        </p:txBody>
      </p:sp>
      <p:sp>
        <p:nvSpPr>
          <p:cNvPr id="6" name="TextBox 5">
            <a:extLst>
              <a:ext uri="{FF2B5EF4-FFF2-40B4-BE49-F238E27FC236}">
                <a16:creationId xmlns:a16="http://schemas.microsoft.com/office/drawing/2014/main" id="{E35DEF4D-0E10-4C45-9D12-6FCC5774018E}"/>
              </a:ext>
            </a:extLst>
          </p:cNvPr>
          <p:cNvSpPr txBox="1"/>
          <p:nvPr/>
        </p:nvSpPr>
        <p:spPr>
          <a:xfrm>
            <a:off x="3048778" y="3244334"/>
            <a:ext cx="6097554" cy="369332"/>
          </a:xfrm>
          <a:prstGeom prst="rect">
            <a:avLst/>
          </a:prstGeom>
          <a:noFill/>
        </p:spPr>
        <p:txBody>
          <a:bodyPr wrap="square">
            <a:spAutoFit/>
          </a:bodyPr>
          <a:lstStyle/>
          <a:p>
            <a:endParaRPr lang="en-US" dirty="0"/>
          </a:p>
        </p:txBody>
      </p:sp>
      <p:sp>
        <p:nvSpPr>
          <p:cNvPr id="7" name="Rectangle 1">
            <a:extLst>
              <a:ext uri="{FF2B5EF4-FFF2-40B4-BE49-F238E27FC236}">
                <a16:creationId xmlns:a16="http://schemas.microsoft.com/office/drawing/2014/main" id="{D673EEB7-66D5-4628-817C-F3D9361CE01B}"/>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rgbClr val="3C4043"/>
                </a:solidFill>
                <a:effectLst/>
                <a:latin typeface="Roboto" panose="02000000000000000000" pitchFamily="2" charset="0"/>
              </a:rPr>
            </a:br>
            <a:endParaRPr kumimoji="0" lang="en-US" altLang="en-US" b="0" i="0" u="none" strike="noStrike" cap="none" normalizeH="0" baseline="0">
              <a:ln>
                <a:noFill/>
              </a:ln>
              <a:solidFill>
                <a:srgbClr val="3C4043"/>
              </a:solidFill>
              <a:effectLst/>
              <a:latin typeface="Roboto" panose="02000000000000000000" pitchFamily="2"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363D8F85-0D55-4B1B-87DD-CBEA9F3795D8}"/>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rPr>
            </a:b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6248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445C284-2666-41FC-A070-C2B367DA1B2D}"/>
              </a:ext>
            </a:extLst>
          </p:cNvPr>
          <p:cNvPicPr>
            <a:picLocks noChangeAspect="1"/>
          </p:cNvPicPr>
          <p:nvPr/>
        </p:nvPicPr>
        <p:blipFill rotWithShape="1">
          <a:blip r:embed="rId2"/>
          <a:srcRect l="13392" r="7983" b="-2"/>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DE0D94E2-E42E-4A44-B6CC-756166A1D1C1}"/>
              </a:ext>
            </a:extLst>
          </p:cNvPr>
          <p:cNvSpPr txBox="1"/>
          <p:nvPr/>
        </p:nvSpPr>
        <p:spPr>
          <a:xfrm>
            <a:off x="534473" y="2950387"/>
            <a:ext cx="3052293" cy="3531403"/>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4000" dirty="0">
                <a:solidFill>
                  <a:srgbClr val="FFFFFF"/>
                </a:solidFill>
                <a:latin typeface="+mj-lt"/>
                <a:ea typeface="+mj-ea"/>
                <a:cs typeface="+mj-cs"/>
              </a:rPr>
              <a:t>Western Incipient Colony</a:t>
            </a:r>
          </a:p>
          <a:p>
            <a:pPr algn="r">
              <a:lnSpc>
                <a:spcPct val="90000"/>
              </a:lnSpc>
              <a:spcBef>
                <a:spcPct val="0"/>
              </a:spcBef>
              <a:spcAft>
                <a:spcPts val="600"/>
              </a:spcAft>
            </a:pPr>
            <a:r>
              <a:rPr lang="en-US" sz="4000" dirty="0">
                <a:solidFill>
                  <a:srgbClr val="FFFFFF"/>
                </a:solidFill>
                <a:latin typeface="+mj-lt"/>
                <a:ea typeface="+mj-ea"/>
                <a:cs typeface="+mj-cs"/>
              </a:rPr>
              <a:t>May 24</a:t>
            </a:r>
          </a:p>
        </p:txBody>
      </p:sp>
    </p:spTree>
    <p:extLst>
      <p:ext uri="{BB962C8B-B14F-4D97-AF65-F5344CB8AC3E}">
        <p14:creationId xmlns:p14="http://schemas.microsoft.com/office/powerpoint/2010/main" val="115500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71358A9-98A1-41A1-AB93-E92A772754CF}"/>
              </a:ext>
            </a:extLst>
          </p:cNvPr>
          <p:cNvGraphicFramePr>
            <a:graphicFrameLocks noGrp="1"/>
          </p:cNvGraphicFramePr>
          <p:nvPr>
            <p:extLst>
              <p:ext uri="{D42A27DB-BD31-4B8C-83A1-F6EECF244321}">
                <p14:modId xmlns:p14="http://schemas.microsoft.com/office/powerpoint/2010/main" val="2042338709"/>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3C7180A-53E0-4803-95E2-E681DD92CA66}"/>
              </a:ext>
            </a:extLst>
          </p:cNvPr>
          <p:cNvSpPr txBox="1"/>
          <p:nvPr/>
        </p:nvSpPr>
        <p:spPr>
          <a:xfrm>
            <a:off x="643467" y="6309648"/>
            <a:ext cx="11020709" cy="369332"/>
          </a:xfrm>
          <a:prstGeom prst="rect">
            <a:avLst/>
          </a:prstGeom>
          <a:noFill/>
        </p:spPr>
        <p:txBody>
          <a:bodyPr wrap="square" rtlCol="0">
            <a:spAutoFit/>
          </a:bodyPr>
          <a:lstStyle/>
          <a:p>
            <a:r>
              <a:rPr lang="en-US" dirty="0"/>
              <a:t>Enhanced dissuasion implemented on 5/25 – stopped  CATE daytime activity and has diminished nocturnal roosting. </a:t>
            </a:r>
          </a:p>
        </p:txBody>
      </p:sp>
    </p:spTree>
    <p:extLst>
      <p:ext uri="{BB962C8B-B14F-4D97-AF65-F5344CB8AC3E}">
        <p14:creationId xmlns:p14="http://schemas.microsoft.com/office/powerpoint/2010/main" val="360257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0C11C-ACCF-430A-BB08-E7063A8CD839}"/>
              </a:ext>
            </a:extLst>
          </p:cNvPr>
          <p:cNvPicPr>
            <a:picLocks noChangeAspect="1"/>
          </p:cNvPicPr>
          <p:nvPr/>
        </p:nvPicPr>
        <p:blipFill rotWithShape="1">
          <a:blip r:embed="rId2"/>
          <a:srcRect l="4663" t="3975" r="4002"/>
          <a:stretch/>
        </p:blipFill>
        <p:spPr>
          <a:xfrm>
            <a:off x="155086" y="1717041"/>
            <a:ext cx="11857129" cy="3985670"/>
          </a:xfrm>
          <a:prstGeom prst="rect">
            <a:avLst/>
          </a:prstGeom>
        </p:spPr>
      </p:pic>
      <p:sp>
        <p:nvSpPr>
          <p:cNvPr id="4" name="TextBox 3">
            <a:extLst>
              <a:ext uri="{FF2B5EF4-FFF2-40B4-BE49-F238E27FC236}">
                <a16:creationId xmlns:a16="http://schemas.microsoft.com/office/drawing/2014/main" id="{DAEFA4A7-BD82-42A6-A5DE-24D6C603AEA4}"/>
              </a:ext>
            </a:extLst>
          </p:cNvPr>
          <p:cNvSpPr txBox="1"/>
          <p:nvPr/>
        </p:nvSpPr>
        <p:spPr>
          <a:xfrm>
            <a:off x="305128" y="762933"/>
            <a:ext cx="2235200" cy="954107"/>
          </a:xfrm>
          <a:prstGeom prst="rect">
            <a:avLst/>
          </a:prstGeom>
          <a:noFill/>
        </p:spPr>
        <p:txBody>
          <a:bodyPr wrap="square" rtlCol="0">
            <a:spAutoFit/>
          </a:bodyPr>
          <a:lstStyle/>
          <a:p>
            <a:r>
              <a:rPr lang="en-US" sz="2800"/>
              <a:t>ESI = May 8</a:t>
            </a:r>
          </a:p>
          <a:p>
            <a:r>
              <a:rPr lang="en-US" sz="2800"/>
              <a:t>859 CATE</a:t>
            </a:r>
            <a:endParaRPr lang="en-US" sz="2800" dirty="0"/>
          </a:p>
        </p:txBody>
      </p:sp>
    </p:spTree>
    <p:extLst>
      <p:ext uri="{BB962C8B-B14F-4D97-AF65-F5344CB8AC3E}">
        <p14:creationId xmlns:p14="http://schemas.microsoft.com/office/powerpoint/2010/main" val="408065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6E72900-34E0-4CDA-8247-ACEE73271B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E352DD0-C3A5-432A-8D70-69C9293441A9}"/>
              </a:ext>
            </a:extLst>
          </p:cNvPr>
          <p:cNvPicPr>
            <a:picLocks noChangeAspect="1"/>
          </p:cNvPicPr>
          <p:nvPr/>
        </p:nvPicPr>
        <p:blipFill rotWithShape="1">
          <a:blip r:embed="rId2"/>
          <a:srcRect l="1" t="40741" r="-1099" b="12444"/>
          <a:stretch/>
        </p:blipFill>
        <p:spPr>
          <a:xfrm>
            <a:off x="251296" y="1960880"/>
            <a:ext cx="11895355" cy="3667760"/>
          </a:xfrm>
          <a:prstGeom prst="rect">
            <a:avLst/>
          </a:prstGeom>
        </p:spPr>
      </p:pic>
      <p:sp>
        <p:nvSpPr>
          <p:cNvPr id="4" name="TextBox 3">
            <a:extLst>
              <a:ext uri="{FF2B5EF4-FFF2-40B4-BE49-F238E27FC236}">
                <a16:creationId xmlns:a16="http://schemas.microsoft.com/office/drawing/2014/main" id="{5B1BD753-27B1-464F-AEC6-8ACFDBF2309C}"/>
              </a:ext>
            </a:extLst>
          </p:cNvPr>
          <p:cNvSpPr txBox="1"/>
          <p:nvPr/>
        </p:nvSpPr>
        <p:spPr>
          <a:xfrm>
            <a:off x="251296" y="918589"/>
            <a:ext cx="2550160" cy="954107"/>
          </a:xfrm>
          <a:prstGeom prst="rect">
            <a:avLst/>
          </a:prstGeom>
          <a:noFill/>
        </p:spPr>
        <p:txBody>
          <a:bodyPr wrap="square" rtlCol="0">
            <a:spAutoFit/>
          </a:bodyPr>
          <a:lstStyle/>
          <a:p>
            <a:r>
              <a:rPr lang="en-US" sz="2800"/>
              <a:t>ESI - June 7</a:t>
            </a:r>
          </a:p>
          <a:p>
            <a:r>
              <a:rPr lang="en-US" sz="2800"/>
              <a:t>CATE = 130</a:t>
            </a:r>
            <a:endParaRPr lang="en-US" sz="2800" dirty="0"/>
          </a:p>
        </p:txBody>
      </p:sp>
    </p:spTree>
    <p:extLst>
      <p:ext uri="{BB962C8B-B14F-4D97-AF65-F5344CB8AC3E}">
        <p14:creationId xmlns:p14="http://schemas.microsoft.com/office/powerpoint/2010/main" val="306093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6C4366C-5D27-4EE1-A030-106498485331}"/>
              </a:ext>
            </a:extLst>
          </p:cNvPr>
          <p:cNvGraphicFramePr>
            <a:graphicFrameLocks/>
          </p:cNvGraphicFramePr>
          <p:nvPr>
            <p:extLst>
              <p:ext uri="{D42A27DB-BD31-4B8C-83A1-F6EECF244321}">
                <p14:modId xmlns:p14="http://schemas.microsoft.com/office/powerpoint/2010/main" val="1048718520"/>
              </p:ext>
            </p:extLst>
          </p:nvPr>
        </p:nvGraphicFramePr>
        <p:xfrm>
          <a:off x="373626" y="245806"/>
          <a:ext cx="11361174" cy="63988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8753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1744</TotalTime>
  <Words>425</Words>
  <Application>Microsoft Office PowerPoint</Application>
  <PresentationFormat>Widescreen</PresentationFormat>
  <Paragraphs>58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Roboto</vt:lpstr>
      <vt:lpstr>TimesNewRomanPSMT</vt:lpstr>
      <vt:lpstr>Office Theme</vt:lpstr>
      <vt:lpstr>   Estuary Avian   ESI - Rice Island</vt:lpstr>
      <vt:lpstr>PowerPoint Presentation</vt:lpstr>
      <vt:lpstr>Plan for Enhanced CATE Dissuasion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2012 &amp; 2014 C&amp;H BiOp</vt:lpstr>
      <vt:lpstr>PowerPoint Presentation</vt:lpstr>
      <vt:lpstr>PowerPoint Presentation</vt:lpstr>
      <vt:lpstr>Streaked Horned Lark Impact?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Rice Island Caspian Tern Dissuasion</dc:title>
  <dc:creator>Tidwell, Kyle S CIV USARMY CENWP (USA)</dc:creator>
  <cp:lastModifiedBy>Tidwell, Kyle S CIV USARMY CENWP (USA)</cp:lastModifiedBy>
  <cp:revision>21</cp:revision>
  <dcterms:created xsi:type="dcterms:W3CDTF">2022-06-01T16:56:26Z</dcterms:created>
  <dcterms:modified xsi:type="dcterms:W3CDTF">2022-06-09T18:33:08Z</dcterms:modified>
</cp:coreProperties>
</file>